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70" r:id="rId4"/>
    <p:sldId id="280" r:id="rId5"/>
    <p:sldId id="288" r:id="rId6"/>
    <p:sldId id="287" r:id="rId7"/>
    <p:sldId id="286" r:id="rId8"/>
    <p:sldId id="285" r:id="rId9"/>
    <p:sldId id="284" r:id="rId10"/>
    <p:sldId id="283" r:id="rId11"/>
    <p:sldId id="282" r:id="rId12"/>
    <p:sldId id="281" r:id="rId13"/>
    <p:sldId id="289" r:id="rId14"/>
    <p:sldId id="263" r:id="rId15"/>
    <p:sldId id="26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51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68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02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425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9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6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09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303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08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558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534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1021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370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323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346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956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866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3666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65" y="648448"/>
            <a:ext cx="12209929" cy="3775634"/>
          </a:xfrm>
        </p:spPr>
        <p:txBody>
          <a:bodyPr rtlCol="0">
            <a:normAutofit/>
          </a:bodyPr>
          <a:lstStyle/>
          <a:p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Тема 6 ЛЕКЦИЯ</a:t>
            </a:r>
            <a:r>
              <a:rPr lang="en-US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kk-KZ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kk-KZ" dirty="0">
                <a:solidFill>
                  <a:srgbClr val="FFFF00"/>
                </a:solidFill>
              </a:rPr>
              <a:t>Понятие о расчетных условиях грунта земляного полотна.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94" y="5745911"/>
            <a:ext cx="3706812" cy="776287"/>
          </a:xfrm>
        </p:spPr>
        <p:txBody>
          <a:bodyPr rtlCol="0">
            <a:normAutofit/>
          </a:bodyPr>
          <a:lstStyle/>
          <a:p>
            <a:pPr marL="0" indent="0" defTabSz="457207">
              <a:buNone/>
              <a:defRPr/>
            </a:pP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Лектор – </a:t>
            </a:r>
            <a:r>
              <a:rPr lang="ru-RU" sz="2400" dirty="0" err="1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Кинаятов</a:t>
            </a: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Е.Т.</a:t>
            </a:r>
          </a:p>
        </p:txBody>
      </p:sp>
    </p:spTree>
    <p:extLst>
      <p:ext uri="{BB962C8B-B14F-4D97-AF65-F5344CB8AC3E}">
        <p14:creationId xmlns:p14="http://schemas.microsoft.com/office/powerpoint/2010/main" val="1337101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8564" y="1225689"/>
            <a:ext cx="105828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b="1" dirty="0"/>
              <a:t> Новые современные автомобильные дороги имеют капитальное инженерное строительство. То есть, он должен обеспечить высокоскоростное движение автомобиля. При поворотах, подъеме и поперечном спуске или опрокидывании автомобили составляют их проектированием для полной реализации своих динамических возможностей при нормальной работе. Дорожные прокладки в течение всего года должны быть прочными, выдержанными динамическими нагрузками, а также не иметь плоских (прямых) и скользких (ненадежных).</a:t>
            </a:r>
            <a:endParaRPr lang="ru-RU" sz="2400" b="1" dirty="0"/>
          </a:p>
          <a:p>
            <a:pPr algn="just"/>
            <a:r>
              <a:rPr lang="kk-KZ" sz="2400" b="1" dirty="0"/>
              <a:t>    На дороги влияют многие природно активные факторы (нагрев солнечными лучами, увлажнение из-за осадков и др.). Данные особенности должны учитываться проектировщиками, строителями и работниками эксплуатационной службы, ответственными за нормальное функционирование дорог в круглогодичный период.</a:t>
            </a:r>
            <a:endParaRPr lang="ru-RU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257105" y="336150"/>
            <a:ext cx="93057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800" b="1" smtClean="0"/>
              <a:t>Экономические изыскания автомобильных дорог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76490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2542" y="130190"/>
            <a:ext cx="583105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b="1" dirty="0"/>
              <a:t> Инженеры-проектировщики должны на достаточном уровне выбирать совокупность пространственных данных и местной дорожной трассы, необходимых для обоснования проекта; определять конструкции элементов дороги; обеспечивать безопасность и удобство перевозки и перевозки пассажиров; рассмотреть широкое применение в производстве местных строительных материалов и вспомогательных продуктов. При этом необходимо учитывать локальные геофизические условия, влияющие на строительство и дорожную конструкцию.</a:t>
            </a:r>
            <a:endParaRPr lang="ru-RU" sz="2000" b="1" dirty="0"/>
          </a:p>
          <a:p>
            <a:pPr algn="just"/>
            <a:r>
              <a:rPr lang="kk-KZ" sz="2000" b="1" dirty="0"/>
              <a:t>   Проектировщики обязаны знать методические знания и варианты сравнения технико-экономической оценки, необходимые для принятия оптимальных решений в зависимости от данного конкретного договора.</a:t>
            </a:r>
            <a:endParaRPr lang="ru-RU" sz="2000" b="1" dirty="0"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18" y="130189"/>
            <a:ext cx="5889812" cy="6555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429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45307" y="1069714"/>
            <a:ext cx="593911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1. Проектирование дорог общего назначения и дорог общего назначения, дорог общего назначения, а также дорог общего назначения для основного промежуточного пункта, культурного и оборонного назначения, больших магистральных автомобилей или дорог высокого уровня(категории). Эти дороги преимущественно используются при дальней перевозке автомобилей. В производственных учреждениях средней величины и в пунктах дислокации населения, обслуживание местных грузопотоков занимает второе место после разметки трассы пути.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81" y="998450"/>
            <a:ext cx="5988425" cy="5774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997340" y="146384"/>
            <a:ext cx="8722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проектировании автомобильных дорог встречаются удобные двухтипные условия выбора маршрута дорожной трассы: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214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353" y="299533"/>
            <a:ext cx="9982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2. Проектирование дорожных сетей производственных и сельскохозяйственных районов, связывающих пункты эксплуатации и выпуска грузов, а также проектирование подъездных путей к производственным предприятиям, совхозу, рудникам, бремени на путях, встречающихся на железнодорожных станциях и речных каналах. В этом случае вычерчивание линий пути или направление подъездных путей определяется исходя из необходимости обслуживания местной грузопотока. Пути отбираются по отношению к пунктам размещения населения и другим точкам, то есть при перевозке грузов малые объемы работ, а эксплуатируемый путь должен быть удобным для пассажиров. Так как можно точно определить объем грузопотоков и их направление, их определение возможно.   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45" y="3186953"/>
            <a:ext cx="10477500" cy="3536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2440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9623" y="120640"/>
            <a:ext cx="115734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Проектирование сети состоит из нескольких этапов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Выбор основной схемы связывания между грузообразующими пунктами, удовлетворяющими на основе нижнего промежутка; это считается наименьшим издержек строительства;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Возникает необходимость уточнения данных первичной сети для принятия минимального размера дорожно-транспортных затрат на транспортировку;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16" y="3334872"/>
            <a:ext cx="11435043" cy="3192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498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5837" y="1403326"/>
            <a:ext cx="114434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 зависимости от вида, веса и технического состояния контроля установленной линии и корректировки путевых ветвей, а также скорости перевозок отдельных маршрутов, на дорогах формируются различные транспортные потоки. Конечно, чем больше движущихся автомобилей, тем выше требования к дорожному строительству. При обосновании различных элементов пути используется характеристика перевозочного потока. При определении численности движения автомобиля в земном масштабе, их количество является значительным, чем нагрузка от автомобилей. Поэтому общее количество автомобилей, проходящих несколько перекрестков в единичное время (сутки, часы), является основной характеристикой движения на дорогах и называется интенсивностью транспорта.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Обычно в соответствии с условиями оценки дорожных работ поступательное движение представляет собой количество автомобилей с прохождением, т. е. независимо от типа автомобиля. Низкоскоростные автопоезды с тяжелыми грузами в пути считаются эквивалентными количеству быстроходных легковых автомобилей. В некоторых случаях в целях уточнения состава движения устанавливают процент легковых, грузовых автомобилей и автобусов.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8285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257" y="179871"/>
            <a:ext cx="1016597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Выбор дорожной трассы зависит от ее прочности, размещения всего капитала в дорожном строительстве, стоимости выполняемых работ и, самое главное, при потоке автомобильных перевозок, можно оценить проделанную работу, исходя из показателей работы в течение длительного периода эксплуатации дорог.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проектировании дорог производственных учреждений, где можно сказать, что движение легковых автомобилей практически отсутствует, перевозочный поток характеризует напряженность груза – масса перевозимых грузов (млн. долл. т.) . Для детального описания структуры движения автомобиля, как правило, его делят на четыре основные категории: низкая грузоподъемность-до 1,0 т, 1,0-2 в небольших количествах до 1 тонны, в среднем-2 – 5т и в больших-5Т, то есть в соответствии с ограничениями, предъявляемыми к нагрузке на дорогу.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90"/>
          <a:stretch/>
        </p:blipFill>
        <p:spPr>
          <a:xfrm>
            <a:off x="188257" y="3319192"/>
            <a:ext cx="11766178" cy="3350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4973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5106" y="155103"/>
            <a:ext cx="983428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0"/>
              </a:spcAft>
              <a:tabLst>
                <a:tab pos="457200" algn="l"/>
              </a:tabLst>
            </a:pPr>
            <a:r>
              <a:rPr lang="kk-KZ" sz="3200" b="1" dirty="0" smtClean="0">
                <a:ea typeface="Times New Roman" panose="02020603050405020304" pitchFamily="18" charset="0"/>
              </a:rPr>
              <a:t>Исходные данные для составления технико-экономического обоснования. </a:t>
            </a:r>
            <a:endParaRPr lang="ru-RU" sz="3200" b="1" dirty="0" smtClean="0">
              <a:ea typeface="Times New Roman" panose="02020603050405020304" pitchFamily="18" charset="0"/>
            </a:endParaRPr>
          </a:p>
          <a:p>
            <a:pPr marL="228600" algn="ctr">
              <a:spcAft>
                <a:spcPts val="0"/>
              </a:spcAft>
            </a:pPr>
            <a:r>
              <a:rPr lang="kk-KZ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4117" y="1631850"/>
            <a:ext cx="117392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Необходимо предотвратить, чтобы естественные условия не оказывали негативного влияния на направление дороги на местности.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Топографические, геологические, гидрологические и метеорологические условия, влияющие на дорогу, должны следовать за естественными процессами в дорожном строительстве . Необходимо заранее учитывать изменения в результате строительства дорог на местности, вызванных человеческими действиями – строительство водоема, осушение мотков, соблюдение условий безопасности, озеленение и т. д.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Сложность, а иногда неустойчивость плотности Земли в регионе, во многих случаях, если эта дорога не связана с чрезмерным удлинением, обход таких зон является эффективным.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114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4811" y="134846"/>
            <a:ext cx="6884895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Благодаря механическим методам, проводимым на современных земляных работах, различные основополагающие условия позволяют создать постоянное земляное полотно. Поэтому тип оснований позволяет анализировать опасность отеков, возникающих в процессе эксплуатации пути,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выборе трассы дороги следует учитывать направление главных ветров в соответствии с метрологическими условиями, то есть снежная буря на дорогах, а сквашивание песка в песчаных степях зависит от направления ветра. Всегда дорожную трассу, бассейны, бураны следует укладывать таким образом, чтобы при обваловании дороги снегом сохранилась минимальная площадь и растительный слой в достаточной степени покрыта снегом.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Гидрологический режим пересекаемых водостоков, места их пересечения и размеры необходимых мостов, а в некоторых случаях определяет возможность направления дорог в зависимости от длины рек.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739" y="134846"/>
            <a:ext cx="4793037" cy="6461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4966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7528" y="1406876"/>
            <a:ext cx="100225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строительстве искусственных сооружений, требующих большого количества финансовых средств, с целью снижения большого расхода воды в пересекаемых водотоках, сбросы дорожных трасс прокладывают вблизи водоразборов. 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Важным является расположение дорог на дорожных работах.  Количество попадания солнечного света, склонность к различным экспозиционным поглощениям и часто подвержена изменениям. По сравнению с Южным Севером раннее очищается от снега, земля быстро высыхает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.</a:t>
            </a:r>
            <a:r>
              <a:rPr lang="kk-KZ" dirty="0"/>
              <a:t> </a:t>
            </a:r>
            <a:r>
              <a:rPr lang="kk-KZ" sz="2000" b="1" dirty="0"/>
              <a:t>При определении цены работ и толщины дорожного покрытия важным является правильная гидрологическая оценка воздействия на влажность земляного полотна и условия гидорологических полос на основе. </a:t>
            </a:r>
            <a:endParaRPr lang="ru-RU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58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1696" y="1224058"/>
            <a:ext cx="114075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Дорожно-климатическое зонирование дает общую характеристику географического района. Особенностью строительства дорог на дорогах может изменяться условия работы основы на земляном полотне в каждой зоне, в связи с чем учитывается местное гидрологическое понятие.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Работа автомобильных дорог зависит от воздействия многих природных геофизических факторов, в том числе климатических и гидорологических условий, а также рельефа и геолого-почвенного строения территории.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Отдельные природные факторы, влияющие на дорогу, обычно трудно четко выделить, так как каждый из них снижает их действие или увеличивает действие в зависимости от условий строительства или использования дорог. Поэтому при общей оценке природных условий при строительстве дорог в районе, отдельные ландшафты, определяющие связь определенных природных факторов комплексно рассмотреть зон. Следует иметь в виду, что производственные действия в деятельности человека влияют на условия естественных факторов.</a:t>
            </a:r>
            <a:endParaRPr lang="ru-RU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91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02341" y="1107677"/>
            <a:ext cx="98073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Например, искусственное орошения часто поднимает уровень воды основы и поэтому формирует мягкий климат, прополка деревьев приводит к осушению земли и т. д.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Рельеф местности устанавливает размеры продольных уклонов, используемых при выборе путевого канала, имеет целью развить крутизны и наклонные линии в погруженных местах. Количество воды, протекающей через небольшие мосты и трубы, зависит от местного рельефа. Водный и температурный режим земляного полотна в горной и пересеченной местности зависит от местной экспозиции уклона, на которой строится дорога.   При выборе производственных земляных работ в строительстве и определении путей грузового транспортного оборудования необходимо учитывать особенности рельефа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39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4472" y="21279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64776" y="1270747"/>
            <a:ext cx="11295530" cy="33944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dirty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sz="1800" dirty="0"/>
          </a:p>
          <a:p>
            <a:r>
              <a:rPr lang="ru-RU" sz="1800" dirty="0"/>
              <a:t>Технология и организация работ на производственных предприятиях дорожного хозяйства: </a:t>
            </a:r>
            <a:r>
              <a:rPr lang="ru-RU" sz="1800" dirty="0" err="1"/>
              <a:t>Силкин</a:t>
            </a:r>
            <a:r>
              <a:rPr lang="ru-RU" sz="1800" dirty="0"/>
              <a:t> В.В. – М., ISBN:, 2010. – 224 с.</a:t>
            </a:r>
          </a:p>
          <a:p>
            <a:r>
              <a:rPr lang="kk-KZ" sz="1800" dirty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sz="1800" dirty="0"/>
          </a:p>
          <a:p>
            <a:r>
              <a:rPr lang="ru-RU" sz="1800" dirty="0"/>
              <a:t>Справочная энциклопедия дорожника. Том </a:t>
            </a:r>
            <a:r>
              <a:rPr lang="en-GB" sz="1800" dirty="0"/>
              <a:t>I</a:t>
            </a:r>
            <a:r>
              <a:rPr lang="ru-RU" sz="1800" dirty="0"/>
              <a:t>. Строительство и реконструкция автомобильных дорог   /Под. ред. А.</a:t>
            </a:r>
            <a:r>
              <a:rPr lang="kk-KZ" sz="1800" dirty="0"/>
              <a:t>П. Васильева</a:t>
            </a:r>
            <a:r>
              <a:rPr lang="ru-RU" sz="1800" dirty="0"/>
              <a:t> –М.: Транспорт, 2005.</a:t>
            </a:r>
          </a:p>
          <a:p>
            <a:r>
              <a:rPr lang="ru-RU" sz="1800" dirty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sz="1800" dirty="0"/>
              <a:t>Примеры проектирования производственных предприятий дорожного строительства: </a:t>
            </a:r>
            <a:r>
              <a:rPr lang="ru-RU" sz="1800" dirty="0" err="1"/>
              <a:t>Е.Н.Дубровин</a:t>
            </a:r>
            <a:r>
              <a:rPr lang="ru-RU" sz="1800" dirty="0"/>
              <a:t> и др.-Москва. Высшая школа,1966-403с</a:t>
            </a:r>
          </a:p>
          <a:p>
            <a:pPr marL="0" indent="0">
              <a:buNone/>
            </a:pPr>
            <a:endParaRPr lang="ru-RU" sz="15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88875" y="413497"/>
            <a:ext cx="61722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/>
              <a:t>СПИСОК  ЛИТЕРАТУРЫ: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07989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0270" y="1411943"/>
            <a:ext cx="10838330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37661" algn="ctr">
              <a:lnSpc>
                <a:spcPct val="115000"/>
              </a:lnSpc>
            </a:pPr>
            <a:r>
              <a:rPr lang="ru-RU" sz="3600" b="1" dirty="0"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1. Как вы понимаете экономическое изыскания АД</a:t>
            </a:r>
            <a:r>
              <a:rPr lang="en-US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2. Какие типы </a:t>
            </a:r>
            <a:r>
              <a:rPr lang="kk-KZ" sz="36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условия </a:t>
            </a:r>
            <a:r>
              <a:rPr lang="kk-KZ" sz="36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выбора маршрута дорожной трассы</a:t>
            </a: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3. Что вы знаете о составлений </a:t>
            </a:r>
            <a:r>
              <a:rPr lang="ru-RU" sz="3600" b="1" smtClean="0">
                <a:ea typeface="TimesNewRomanPSMT"/>
                <a:cs typeface="Times New Roman" panose="02020603050405020304" pitchFamily="18" charset="0"/>
              </a:rPr>
              <a:t>исходных данных на ТЭО?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8076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Другая 6">
      <a:dk1>
        <a:srgbClr val="C4E7EA"/>
      </a:dk1>
      <a:lt1>
        <a:srgbClr val="FFFF00"/>
      </a:lt1>
      <a:dk2>
        <a:srgbClr val="4FB8C1"/>
      </a:dk2>
      <a:lt2>
        <a:srgbClr val="FFFFFF"/>
      </a:lt2>
      <a:accent1>
        <a:srgbClr val="FFFF00"/>
      </a:accent1>
      <a:accent2>
        <a:srgbClr val="4FB8C1"/>
      </a:accent2>
      <a:accent3>
        <a:srgbClr val="B8E2E6"/>
      </a:accent3>
      <a:accent4>
        <a:srgbClr val="9AD9D5"/>
      </a:accent4>
      <a:accent5>
        <a:srgbClr val="C4E2DF"/>
      </a:accent5>
      <a:accent6>
        <a:srgbClr val="C59DC3"/>
      </a:accent6>
      <a:hlink>
        <a:srgbClr val="C4E2DF"/>
      </a:hlink>
      <a:folHlink>
        <a:srgbClr val="D7ECEA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153</TotalTime>
  <Words>1477</Words>
  <Application>Microsoft Office PowerPoint</Application>
  <PresentationFormat>Широкоэкранный</PresentationFormat>
  <Paragraphs>45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Ион</vt:lpstr>
      <vt:lpstr> Тема 6 ЛЕКЦИЯ 6   Понятие о расчетных условиях грунта земляного полотна.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 ЛЕКЦИЯ 2   Выбор месторасположение мостового перехода</dc:title>
  <dc:creator>Asus</dc:creator>
  <cp:lastModifiedBy>Asus</cp:lastModifiedBy>
  <cp:revision>18</cp:revision>
  <dcterms:created xsi:type="dcterms:W3CDTF">2021-09-20T11:36:36Z</dcterms:created>
  <dcterms:modified xsi:type="dcterms:W3CDTF">2021-10-26T16:06:07Z</dcterms:modified>
</cp:coreProperties>
</file>